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notesMasterIdLst>
    <p:notesMasterId r:id="rId6"/>
  </p:notesMasterIdLst>
  <p:handoutMasterIdLst>
    <p:handoutMasterId r:id="rId7"/>
  </p:handoutMasterIdLst>
  <p:sldIdLst>
    <p:sldId id="369" r:id="rId5"/>
  </p:sldIdLst>
  <p:sldSz cx="12192000" cy="6858000"/>
  <p:notesSz cx="6858000" cy="9144000"/>
  <p:custDataLst>
    <p:tags r:id="rId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  <a:srgbClr val="FFFFFF"/>
    <a:srgbClr val="EFEFEF"/>
    <a:srgbClr val="F9F9F9"/>
    <a:srgbClr val="F2F2F2"/>
    <a:srgbClr val="FF6600"/>
    <a:srgbClr val="090909"/>
    <a:srgbClr val="FF9966"/>
    <a:srgbClr val="FFCC66"/>
    <a:srgbClr val="E5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7877" autoAdjust="0"/>
  </p:normalViewPr>
  <p:slideViewPr>
    <p:cSldViewPr snapToGrid="0">
      <p:cViewPr varScale="1">
        <p:scale>
          <a:sx n="43" d="100"/>
          <a:sy n="43" d="100"/>
        </p:scale>
        <p:origin x="19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9.xm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E659E9-5F18-8D82-C98E-06148BB233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8F69F0-CD4B-E5BE-1F0B-5E3F523B6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9F591-994A-4B09-AA2F-219AFF5BE6F7}" type="datetimeFigureOut">
              <a:rPr lang="en-ZA" smtClean="0"/>
              <a:t>2025/05/13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CFE02C-3091-548D-C06F-6180F758FE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673EE0-9E4C-83E9-AF7E-979CF43CFC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06EF1-7C25-4A18-AA7F-A82678EF5FA2}" type="slidenum">
              <a:rPr lang="en-ZA" smtClean="0"/>
              <a:t>‹#›</a:t>
            </a:fld>
            <a:endParaRPr lang="en-ZA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1011154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9334F2-6471-46BC-B252-17E5D54CEF97}" type="datetimeFigureOut">
              <a:rPr lang="en-ZA" smtClean="0"/>
              <a:t>2025/05/13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B3E83-3676-4916-9D72-2EB3EDE26CE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58081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i="1" u="sng"/>
              <a:t>Video will play in background while you talk …</a:t>
            </a:r>
          </a:p>
          <a:p>
            <a:endParaRPr lang="en-ZA"/>
          </a:p>
          <a:p>
            <a:r>
              <a:rPr lang="en-ZA"/>
              <a:t>Every learning experience we create includes a </a:t>
            </a:r>
            <a:r>
              <a:rPr lang="en-ZA" b="1"/>
              <a:t>deliberate assessment strategy</a:t>
            </a:r>
            <a:r>
              <a:rPr lang="en-ZA"/>
              <a:t>—designed upfront, not added in at the end. This means we’re measuring the right things, in the right way, at the right time.</a:t>
            </a:r>
          </a:p>
          <a:p>
            <a:endParaRPr lang="en-ZA"/>
          </a:p>
          <a:p>
            <a:r>
              <a:rPr lang="en-ZA"/>
              <a:t>These assessments help us understand how well the learning is landing—where learners are thriving, and where they might need more support. From there, we </a:t>
            </a:r>
            <a:r>
              <a:rPr lang="en-ZA" err="1"/>
              <a:t>analyze</a:t>
            </a:r>
            <a:r>
              <a:rPr lang="en-ZA"/>
              <a:t> that data and use it to refine the content continuously.</a:t>
            </a:r>
          </a:p>
          <a:p>
            <a:endParaRPr lang="en-ZA"/>
          </a:p>
          <a:p>
            <a:r>
              <a:rPr lang="en-ZA"/>
              <a:t>That way, your training stays relevant, effective, and always aligned with your goals—whether it’s boosting performance, driving behaviour change, or meeting compliance needs.</a:t>
            </a:r>
          </a:p>
          <a:p>
            <a:endParaRPr lang="en-ZA"/>
          </a:p>
          <a:p>
            <a:endParaRPr lang="en-ZA"/>
          </a:p>
          <a:p>
            <a:r>
              <a:rPr lang="en-GB"/>
              <a:t>CLICK to continue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B3E83-3676-4916-9D72-2EB3EDE26CED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4597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49DF4-03D2-5BEC-3152-3A3A36EF2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88DC40-6D1E-8CC9-5B26-BF34086E7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1F56D-8909-0CFF-73D1-7DA9A2524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3000A-6AD9-0AAC-F6B5-D37AAEA44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AEAF9-BD62-65DF-571B-C61CD663D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872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ull Gradi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555021-37EA-D594-44A0-99FD5F207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9A5A1-E801-29E9-254B-02D9E9CD0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47A22-76EA-8970-D6AB-FBA15D718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102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80E4-5BA0-945A-7467-4A0D1DE05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B045B-D431-EEE3-592D-E18250C60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811E2-C58E-AB29-8B11-AC6EF9972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70701-50A8-948D-BAE0-22E415FC4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958BC-115A-1BDE-ECCA-CDCE58F27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FD6EB-6277-D71D-716A-2A59163A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211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D9F10-167F-AED9-5337-44DF1DBD5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F608C0-E77B-F00F-4908-C5CFCBA78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CA537-516D-3D51-6041-27265506C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05E83E-40A3-4F30-FD43-A5AA6002B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7D289-EDFB-B2CC-E7F7-0A4E9681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3DBB3-ED87-BDFC-2B3E-732058F38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32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E06E2-FCB2-1829-78E0-F300F4A02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B7A9B5-FB8E-346E-1A0B-7ACD88A91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23919-10A2-86F0-7AA6-B1A3C28DF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0F41F-ECE3-B9F5-199B-9FC2C4C6D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8E15E-D460-564B-589E-73E81EE68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843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CF6574-31B0-DF86-964A-6D330F0818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78F5C2-B1A4-C85F-F03D-1A220AD43A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B90B0-F8CA-7CF6-ED51-7FEB3ED65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B34CE-AD7B-0CDB-8A83-1C01C4ADC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650DE-9D1B-62EF-F589-5BD48F86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672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046B2-7DF0-01D9-BD08-50A3C818B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B60C0-CD1E-2B5B-4081-9F2CD6A79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95EBE-062F-3D78-E176-4A366204D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F5D16-4AE2-84BB-871D-133E0AD87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8190B-01DA-4611-1681-664525E0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4811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6588-8DA8-3327-14CD-CDC4B9763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13E6B-CD1C-B9AB-76E1-0564DDDD9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45956-FBDB-01E5-C65F-7AE87645D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B991C-80BB-7060-D6A8-B15653E0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1C07B-C885-8F72-97D1-B1CEC680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150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9BB4-AD36-050F-19AA-DC02DB72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9F448-FF8D-69FB-7230-A8B0B5A296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12617-3882-80D9-3C9F-D7A1322F4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CC954-AA3C-0C88-6EE8-3766E1D5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F3008-FC86-5048-4416-CE702F711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0C833-D120-B102-2F18-78498AEA1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846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ACE3-B83B-94F2-F90A-50E8F640F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67496-FDC4-1F11-3E32-701A4C485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A41CE-0B33-B6B3-4B0A-00AF1219D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6BE3C7-7286-C84F-1099-25B6A2B7C8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1EC8F2-2A88-44C6-FDB5-02BAD419BA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BC5E01-03CB-47C4-3625-8859C6F05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2E6B9C-7BC0-5613-07FB-3661F3320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7D3E3B-4DCD-08AB-A6D4-18E77202D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217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6A7CA-C15F-B76D-D1B2-2AC4C4053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459B6C-485E-2783-833C-4F6032927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87296-C4E8-9CD1-CEE3-98E6591E3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1F6D6-9524-0675-BED2-8A40589E9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563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555021-37EA-D594-44A0-99FD5F207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9A5A1-E801-29E9-254B-02D9E9CD0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47A22-76EA-8970-D6AB-FBA15D718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838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555021-37EA-D594-44A0-99FD5F207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9A5A1-E801-29E9-254B-02D9E9CD0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47A22-76EA-8970-D6AB-FBA15D718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9710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555021-37EA-D594-44A0-99FD5F207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9A5A1-E801-29E9-254B-02D9E9CD0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47A22-76EA-8970-D6AB-FBA15D718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9175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D69E88-025B-5FDA-34F8-272110DAE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88725-AF36-1E90-ECDA-60EF8087F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5C5A1-6197-C94D-00F5-D68FE9EBB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CF8481-B15C-451A-9B41-BB3ECD5086B6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F89EA-1533-B1E8-A9C5-4B787F61CF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FED34-E8F7-EA0B-4C1A-8B2F93C57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105295-74A9-4FB3-85A2-2CEAA3F4BB6E}" type="slidenum">
              <a:rPr lang="en-GB" smtClean="0"/>
              <a:t>‹#›</a:t>
            </a:fld>
            <a:endParaRPr lang="en-GB"/>
          </a:p>
        </p:txBody>
      </p:sp>
    </p:spTree>
    <p:custDataLst>
      <p:tags r:id="rId16"/>
    </p:custDataLst>
    <p:extLst>
      <p:ext uri="{BB962C8B-B14F-4D97-AF65-F5344CB8AC3E}">
        <p14:creationId xmlns:p14="http://schemas.microsoft.com/office/powerpoint/2010/main" val="1490228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5" r:id="rId8"/>
    <p:sldLayoutId id="2147483744" r:id="rId9"/>
    <p:sldLayoutId id="2147483746" r:id="rId10"/>
    <p:sldLayoutId id="2147483740" r:id="rId11"/>
    <p:sldLayoutId id="2147483741" r:id="rId12"/>
    <p:sldLayoutId id="2147483742" r:id="rId13"/>
    <p:sldLayoutId id="214748374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video" Target="../media/media1.mp4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55">
            <a:extLst>
              <a:ext uri="{FF2B5EF4-FFF2-40B4-BE49-F238E27FC236}">
                <a16:creationId xmlns:a16="http://schemas.microsoft.com/office/drawing/2014/main" id="{6648B88A-DAF2-068E-F0C0-B52670E29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6453" y="4976473"/>
            <a:ext cx="8218133" cy="1260000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>
            <a:solidFill>
              <a:srgbClr val="00B0F0"/>
            </a:solidFill>
          </a:ln>
        </p:spPr>
        <p:txBody>
          <a:bodyPr wrap="square" lIns="0" tIns="0" rIns="0" bIns="0" anchor="ctr">
            <a:spAutoFit/>
          </a:bodyPr>
          <a:lstStyle/>
          <a:p>
            <a:pPr algn="ctr"/>
            <a:endParaRPr lang="en-ZA" sz="1400" b="1" kern="100">
              <a:effectLst/>
              <a:latin typeface="Montserrat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464635-EAB0-CD90-580F-DFB743973259}"/>
              </a:ext>
            </a:extLst>
          </p:cNvPr>
          <p:cNvGrpSpPr/>
          <p:nvPr/>
        </p:nvGrpSpPr>
        <p:grpSpPr>
          <a:xfrm>
            <a:off x="2623602" y="5285670"/>
            <a:ext cx="2998501" cy="853184"/>
            <a:chOff x="2623602" y="5285670"/>
            <a:chExt cx="2998501" cy="85318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57CB66A-6316-B59D-E828-AA3C3F36E522}"/>
                </a:ext>
              </a:extLst>
            </p:cNvPr>
            <p:cNvSpPr txBox="1"/>
            <p:nvPr/>
          </p:nvSpPr>
          <p:spPr>
            <a:xfrm>
              <a:off x="3506635" y="5462962"/>
              <a:ext cx="2115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800"/>
                </a:spcAft>
                <a:buNone/>
              </a:pPr>
              <a:r>
                <a:rPr lang="en-ZA" sz="1200" kern="100">
                  <a:effectLst/>
                  <a:latin typeface="Montserrat Light" panose="000004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rPr>
                <a:t>Analyse assessment data to identify learning gaps.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7D387D-745D-22E1-1B41-84ED90E10896}"/>
                </a:ext>
              </a:extLst>
            </p:cNvPr>
            <p:cNvSpPr/>
            <p:nvPr/>
          </p:nvSpPr>
          <p:spPr>
            <a:xfrm>
              <a:off x="2623602" y="5285670"/>
              <a:ext cx="853184" cy="85318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pic>
          <p:nvPicPr>
            <p:cNvPr id="12" name="Picture 11" descr="A white line drawing of a computer screen&#10;&#10;AI-generated content may be incorrect.">
              <a:extLst>
                <a:ext uri="{FF2B5EF4-FFF2-40B4-BE49-F238E27FC236}">
                  <a16:creationId xmlns:a16="http://schemas.microsoft.com/office/drawing/2014/main" id="{5EE82E89-83C4-B57F-24AC-1373EFE1B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0908" y="5428070"/>
              <a:ext cx="553938" cy="55393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4B7BD7-0DF9-3255-6279-06B82A5A3810}"/>
              </a:ext>
            </a:extLst>
          </p:cNvPr>
          <p:cNvGrpSpPr/>
          <p:nvPr/>
        </p:nvGrpSpPr>
        <p:grpSpPr>
          <a:xfrm>
            <a:off x="6319795" y="5285670"/>
            <a:ext cx="3590465" cy="853184"/>
            <a:chOff x="6319795" y="5285670"/>
            <a:chExt cx="3590465" cy="85318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BAFD03-1B35-D001-A36D-031442505AF7}"/>
                </a:ext>
              </a:extLst>
            </p:cNvPr>
            <p:cNvSpPr txBox="1"/>
            <p:nvPr/>
          </p:nvSpPr>
          <p:spPr>
            <a:xfrm>
              <a:off x="7182707" y="5481430"/>
              <a:ext cx="27275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800"/>
                </a:spcAft>
                <a:buNone/>
              </a:pPr>
              <a:r>
                <a:rPr lang="en-ZA" sz="1200" kern="100">
                  <a:latin typeface="Montserrat Light" panose="000004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rPr>
                <a:t>R</a:t>
              </a:r>
              <a:r>
                <a:rPr lang="en-ZA" sz="1200" kern="100">
                  <a:effectLst/>
                  <a:latin typeface="Montserrat Light" panose="000004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rPr>
                <a:t>efine content for continuous educational effectiveness.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0482E80-F24F-2E7E-D576-A6C50FD7AD9E}"/>
                </a:ext>
              </a:extLst>
            </p:cNvPr>
            <p:cNvSpPr/>
            <p:nvPr/>
          </p:nvSpPr>
          <p:spPr>
            <a:xfrm>
              <a:off x="6319795" y="5285670"/>
              <a:ext cx="853184" cy="85318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pic>
          <p:nvPicPr>
            <p:cNvPr id="16" name="Picture 15" descr="A white line drawing of a gear with arrows&#10;&#10;AI-generated content may be incorrect.">
              <a:extLst>
                <a:ext uri="{FF2B5EF4-FFF2-40B4-BE49-F238E27FC236}">
                  <a16:creationId xmlns:a16="http://schemas.microsoft.com/office/drawing/2014/main" id="{9C2B4AAE-CA94-62A6-D3CC-B854458F5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2858" y="5410563"/>
              <a:ext cx="599421" cy="628763"/>
            </a:xfrm>
            <a:prstGeom prst="rect">
              <a:avLst/>
            </a:prstGeom>
          </p:spPr>
        </p:pic>
      </p:grpSp>
      <p:sp>
        <p:nvSpPr>
          <p:cNvPr id="2" name="Rounded Rectangle 55">
            <a:extLst>
              <a:ext uri="{FF2B5EF4-FFF2-40B4-BE49-F238E27FC236}">
                <a16:creationId xmlns:a16="http://schemas.microsoft.com/office/drawing/2014/main" id="{1C138E41-4333-72BF-A135-A616D8FB9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8046" y="303656"/>
            <a:ext cx="4788000" cy="30295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ZA" sz="1400" b="1" kern="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Assessment and Continuous Improvement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3228A-FBFA-3F82-6323-DC72ADBA92FF}"/>
              </a:ext>
            </a:extLst>
          </p:cNvPr>
          <p:cNvSpPr/>
          <p:nvPr/>
        </p:nvSpPr>
        <p:spPr>
          <a:xfrm>
            <a:off x="1249680" y="719146"/>
            <a:ext cx="9692640" cy="559935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gradFill>
              <a:gsLst>
                <a:gs pos="0">
                  <a:schemeClr val="tx1">
                    <a:lumMod val="25000"/>
                    <a:lumOff val="75000"/>
                  </a:schemeClr>
                </a:gs>
                <a:gs pos="61000">
                  <a:schemeClr val="bg1">
                    <a:lumMod val="95000"/>
                    <a:lumOff val="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4" name="AssessComp">
            <a:hlinkClick r:id="" action="ppaction://media"/>
            <a:extLst>
              <a:ext uri="{FF2B5EF4-FFF2-40B4-BE49-F238E27FC236}">
                <a16:creationId xmlns:a16="http://schemas.microsoft.com/office/drawing/2014/main" id="{BF4FB88B-5B79-0972-E742-E1B3E876515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52962" y="806289"/>
            <a:ext cx="9465113" cy="54301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008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.61504 L 2.29167E-6 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6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7451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MESH" val="Z3F7mvIH"/>
  <p:tag name="ARTICULATE_DESIGN_ID_1_MESH" val="1o9QMFge"/>
  <p:tag name="ARTICULATE_DESIGN_ID_2_MESH" val="OukSLYTY"/>
  <p:tag name="ARTICULATE_DESIGN_ID_3_MESH" val="4hRg8B3u"/>
  <p:tag name="ARTICULATE_DESIGN_ID_4_MESH" val="a9WZcoRM"/>
  <p:tag name="ARTICULATE_DESIGN_ID_DATACENTRIX" val="LlTucRFM"/>
  <p:tag name="ARTICULATE_DESIGN_ID_BOILER ROOM" val="AW8cq7ao"/>
  <p:tag name="ARTICULATE_SLIDE_THUMBNAIL_REFRESH" val="1"/>
  <p:tag name="TAG_BACKING_FORM_KEY" val="1906848-d:\tbr presentations\tbr marketing presentation rcl foods.pptx"/>
  <p:tag name="ARTICULATE_PRESENTER_VERSION" val="8"/>
  <p:tag name="ARTICULATE_DESIGN_ID_TBR RED &amp; WHITE" val="j2m1a1W6"/>
  <p:tag name="ARTICULATE_PROJECT_OPEN" val="0"/>
  <p:tag name="ARTICULATE_SLIDE_COUN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BR Red &amp; White">
  <a:themeElements>
    <a:clrScheme name="BoilerRoom">
      <a:dk1>
        <a:srgbClr val="30302F"/>
      </a:dk1>
      <a:lt1>
        <a:sysClr val="window" lastClr="FFFFFF"/>
      </a:lt1>
      <a:dk2>
        <a:srgbClr val="EC2127"/>
      </a:dk2>
      <a:lt2>
        <a:srgbClr val="9BA5AD"/>
      </a:lt2>
      <a:accent1>
        <a:srgbClr val="25408F"/>
      </a:accent1>
      <a:accent2>
        <a:srgbClr val="CA7729"/>
      </a:accent2>
      <a:accent3>
        <a:srgbClr val="675C7A"/>
      </a:accent3>
      <a:accent4>
        <a:srgbClr val="A11D21"/>
      </a:accent4>
      <a:accent5>
        <a:srgbClr val="F2AE2F"/>
      </a:accent5>
      <a:accent6>
        <a:srgbClr val="67BD45"/>
      </a:accent6>
      <a:hlink>
        <a:srgbClr val="2CB4C1"/>
      </a:hlink>
      <a:folHlink>
        <a:srgbClr val="800080"/>
      </a:folHlink>
    </a:clrScheme>
    <a:fontScheme name="TBR Lato">
      <a:majorFont>
        <a:latin typeface="Lato Light"/>
        <a:ea typeface=""/>
        <a:cs typeface=""/>
      </a:majorFont>
      <a:minorFont>
        <a:latin typeface="Lato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075c163-1314-4a2e-9f5d-e4d65b211b28" xsi:nil="true"/>
    <lcf76f155ced4ddcb4097134ff3c332f xmlns="c1fc63cf-168f-44a8-92ce-a154b9a9889c">
      <Terms xmlns="http://schemas.microsoft.com/office/infopath/2007/PartnerControls"/>
    </lcf76f155ced4ddcb4097134ff3c332f>
    <images xmlns="c1fc63cf-168f-44a8-92ce-a154b9a9889c" xsi:nil="true"/>
    <Progress xmlns="c1fc63cf-168f-44a8-92ce-a154b9a9889c" xsi:nil="true"/>
    <Comments xmlns="c1fc63cf-168f-44a8-92ce-a154b9a9889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C41F737915DE40BF30D653860D8349" ma:contentTypeVersion="21" ma:contentTypeDescription="Create a new document." ma:contentTypeScope="" ma:versionID="c508d770dec38999dbb2c029611c288b">
  <xsd:schema xmlns:xsd="http://www.w3.org/2001/XMLSchema" xmlns:xs="http://www.w3.org/2001/XMLSchema" xmlns:p="http://schemas.microsoft.com/office/2006/metadata/properties" xmlns:ns2="c1fc63cf-168f-44a8-92ce-a154b9a9889c" xmlns:ns3="2075c163-1314-4a2e-9f5d-e4d65b211b28" targetNamespace="http://schemas.microsoft.com/office/2006/metadata/properties" ma:root="true" ma:fieldsID="977f8e64a9ed91d956c102626766c616" ns2:_="" ns3:_="">
    <xsd:import namespace="c1fc63cf-168f-44a8-92ce-a154b9a9889c"/>
    <xsd:import namespace="2075c163-1314-4a2e-9f5d-e4d65b211b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Progress" minOccurs="0"/>
                <xsd:element ref="ns2:MediaServiceSearchProperties" minOccurs="0"/>
                <xsd:element ref="ns2:images" minOccurs="0"/>
                <xsd:element ref="ns2:Comment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fc63cf-168f-44a8-92ce-a154b9a988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06811fbc-a063-4e44-98d2-cce6ceb7f93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Progress" ma:index="22" nillable="true" ma:displayName="Progress" ma:format="Dropdown" ma:internalName="Progress">
      <xsd:simpleType>
        <xsd:restriction base="dms:Choice">
          <xsd:enumeration value="Internal QA"/>
          <xsd:enumeration value="Client Review"/>
          <xsd:enumeration value="Signed Off"/>
        </xsd:restriction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images" ma:index="24" nillable="true" ma:displayName="images" ma:format="Dropdown" ma:internalName="images">
      <xsd:simpleType>
        <xsd:restriction base="dms:Text">
          <xsd:maxLength value="255"/>
        </xsd:restriction>
      </xsd:simpleType>
    </xsd:element>
    <xsd:element name="Comments" ma:index="25" nillable="true" ma:displayName="Comments" ma:format="Dropdown" ma:internalName="Comments">
      <xsd:simpleType>
        <xsd:restriction base="dms:Text">
          <xsd:maxLength value="255"/>
        </xsd:restriction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75c163-1314-4a2e-9f5d-e4d65b211b2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8ef6ab16-fe59-40ec-932f-9cc58d0fdef0}" ma:internalName="TaxCatchAll" ma:showField="CatchAllData" ma:web="2075c163-1314-4a2e-9f5d-e4d65b211b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106F86-17AB-4BDA-81B7-583ED223149A}">
  <ds:schemaRefs>
    <ds:schemaRef ds:uri="c1fc63cf-168f-44a8-92ce-a154b9a9889c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2075c163-1314-4a2e-9f5d-e4d65b211b2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F443391-F6CD-4338-8C60-A3DE5C72FE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EFAB8D-7C61-406A-B160-7841D6D568A9}">
  <ds:schemaRefs>
    <ds:schemaRef ds:uri="2075c163-1314-4a2e-9f5d-e4d65b211b28"/>
    <ds:schemaRef ds:uri="c1fc63cf-168f-44a8-92ce-a154b9a9889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26558ce4-448f-410a-a4e1-f4917b8f9e11}" enabled="0" method="" siteId="{26558ce4-448f-410a-a4e1-f4917b8f9e1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73</TotalTime>
  <Words>144</Words>
  <Application>Microsoft Office PowerPoint</Application>
  <PresentationFormat>Widescreen</PresentationFormat>
  <Paragraphs>14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Aptos</vt:lpstr>
      <vt:lpstr>Arial</vt:lpstr>
      <vt:lpstr>Lato</vt:lpstr>
      <vt:lpstr>Lato Light</vt:lpstr>
      <vt:lpstr>Lato Medium</vt:lpstr>
      <vt:lpstr>Montserrat</vt:lpstr>
      <vt:lpstr>Montserrat Light</vt:lpstr>
      <vt:lpstr>TBR Red &amp; White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Ian Witz</dc:creator>
  <cp:lastModifiedBy>Stephan Esterhuizen</cp:lastModifiedBy>
  <cp:revision>23</cp:revision>
  <dcterms:created xsi:type="dcterms:W3CDTF">2024-10-28T11:29:22Z</dcterms:created>
  <dcterms:modified xsi:type="dcterms:W3CDTF">2025-05-13T08:45:13Z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Path">
    <vt:lpwstr>Presentation1</vt:lpwstr>
  </property>
  <property fmtid="{D5CDD505-2E9C-101B-9397-08002B2CF9AE}" pid="3" name="MediaServiceImageTags">
    <vt:lpwstr/>
  </property>
  <property fmtid="{D5CDD505-2E9C-101B-9397-08002B2CF9AE}" pid="4" name="ContentTypeId">
    <vt:lpwstr>0x01010053C41F737915DE40BF30D653860D8349</vt:lpwstr>
  </property>
  <property fmtid="{D5CDD505-2E9C-101B-9397-08002B2CF9AE}" pid="5" name="ArticulateUseProject">
    <vt:lpwstr>1</vt:lpwstr>
  </property>
  <property fmtid="{D5CDD505-2E9C-101B-9397-08002B2CF9AE}" pid="6" name="ArticulateProjectVersion">
    <vt:lpwstr>8</vt:lpwstr>
  </property>
  <property fmtid="{D5CDD505-2E9C-101B-9397-08002B2CF9AE}" pid="7" name="ArticulateGUID">
    <vt:lpwstr>59178F90-8C34-4371-9D43-7584AD36A535</vt:lpwstr>
  </property>
  <property fmtid="{D5CDD505-2E9C-101B-9397-08002B2CF9AE}" pid="8" name="ArticulateProjectFull">
    <vt:lpwstr>C:\Users\2022PC-2\Desktop\TBR_Marketing_Presentation_Office\10.ppta</vt:lpwstr>
  </property>
</Properties>
</file>